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66" r:id="rId4"/>
    <p:sldId id="262" r:id="rId5"/>
    <p:sldId id="265" r:id="rId6"/>
    <p:sldId id="259" r:id="rId7"/>
    <p:sldId id="267" r:id="rId8"/>
    <p:sldId id="257" r:id="rId9"/>
    <p:sldId id="258" r:id="rId10"/>
    <p:sldId id="260" r:id="rId11"/>
    <p:sldId id="268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9E1C4C-11D6-BE4B-96B1-17D147E744C1}" v="29" dt="2025-12-02T15:08:35.0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01" autoAdjust="0"/>
    <p:restoredTop sz="82825" autoAdjust="0"/>
  </p:normalViewPr>
  <p:slideViewPr>
    <p:cSldViewPr snapToGrid="0">
      <p:cViewPr varScale="1">
        <p:scale>
          <a:sx n="94" d="100"/>
          <a:sy n="94" d="100"/>
        </p:scale>
        <p:origin x="2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svg>
</file>

<file path=ppt/media/image3.jpg>
</file>

<file path=ppt/media/image5.gif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5831F4-3451-496E-98EF-2CB6CBD69384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DEED4-8B9E-4475-89B2-23B8CCFB3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080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A.S.T.I.C = A</a:t>
            </a:r>
            <a:r>
              <a:rPr lang="en-US" dirty="0"/>
              <a:t>utomatic </a:t>
            </a:r>
            <a:r>
              <a:rPr lang="en-US" b="1" dirty="0"/>
              <a:t>S</a:t>
            </a:r>
            <a:r>
              <a:rPr lang="en-US" dirty="0"/>
              <a:t>canning </a:t>
            </a:r>
            <a:r>
              <a:rPr lang="en-US" b="1" dirty="0"/>
              <a:t>T</a:t>
            </a:r>
            <a:r>
              <a:rPr lang="en-US" dirty="0"/>
              <a:t>racking </a:t>
            </a:r>
            <a:r>
              <a:rPr lang="en-US" b="1" dirty="0"/>
              <a:t>I</a:t>
            </a:r>
            <a:r>
              <a:rPr lang="en-US" dirty="0"/>
              <a:t>ntegrated </a:t>
            </a:r>
            <a:r>
              <a:rPr lang="en-US" b="1" dirty="0"/>
              <a:t>C</a:t>
            </a:r>
            <a:r>
              <a:rPr lang="en-US" dirty="0"/>
              <a:t>ontroller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DEED4-8B9E-4475-89B2-23B8CCFB3A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90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Why do fishing vessels use it?</a:t>
            </a:r>
          </a:p>
          <a:p>
            <a:r>
              <a:rPr lang="en-US" dirty="0"/>
              <a:t>Helps find fish faster, saving fuel and time.</a:t>
            </a:r>
          </a:p>
          <a:p>
            <a:r>
              <a:rPr lang="en-US" dirty="0"/>
              <a:t>Reduces unnecessary searching.</a:t>
            </a:r>
          </a:p>
          <a:p>
            <a:r>
              <a:rPr lang="en-US" dirty="0"/>
              <a:t>Helps aim trawls more precisely.</a:t>
            </a:r>
          </a:p>
          <a:p>
            <a:r>
              <a:rPr lang="en-US" dirty="0"/>
              <a:t>Can identify whether a school is worth catching.</a:t>
            </a:r>
          </a:p>
          <a:p>
            <a:r>
              <a:rPr lang="en-US" dirty="0"/>
              <a:t>Improves safety by avoiding obstacles or shallow areas.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DEED4-8B9E-4475-89B2-23B8CCFB3A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68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DEED4-8B9E-4475-89B2-23B8CCFB3A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53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dirty="0" err="1"/>
              <a:t>Codes</a:t>
            </a:r>
            <a:r>
              <a:rPr lang="is-IS" dirty="0"/>
              <a:t> </a:t>
            </a:r>
            <a:r>
              <a:rPr lang="is-IS" dirty="0" err="1"/>
              <a:t>to</a:t>
            </a:r>
            <a:r>
              <a:rPr lang="is-IS" dirty="0"/>
              <a:t> </a:t>
            </a:r>
            <a:r>
              <a:rPr lang="is-IS" dirty="0" err="1"/>
              <a:t>type</a:t>
            </a:r>
            <a:r>
              <a:rPr lang="is-IS" dirty="0"/>
              <a:t> in </a:t>
            </a:r>
            <a:r>
              <a:rPr lang="is-IS" dirty="0" err="1"/>
              <a:t>to</a:t>
            </a:r>
            <a:r>
              <a:rPr lang="is-IS" dirty="0"/>
              <a:t> </a:t>
            </a:r>
            <a:r>
              <a:rPr lang="is-IS" dirty="0" err="1"/>
              <a:t>webpage</a:t>
            </a:r>
            <a:endParaRPr lang="is-IS" dirty="0"/>
          </a:p>
          <a:p>
            <a:r>
              <a:rPr lang="is-IS" dirty="0"/>
              <a:t>ARNI</a:t>
            </a:r>
          </a:p>
          <a:p>
            <a:r>
              <a:rPr lang="is-IS" dirty="0"/>
              <a:t>MFRI</a:t>
            </a:r>
          </a:p>
          <a:p>
            <a:r>
              <a:rPr lang="is-IS" dirty="0"/>
              <a:t>IESNS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DEED4-8B9E-4475-89B2-23B8CCFB3A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733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DEED4-8B9E-4475-89B2-23B8CCFB3A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027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9E674-7A45-0961-F152-6217AE0959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D544F3-8B85-2B87-5775-5A823852F3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10DB1-90B0-D023-8786-40FE90079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004E8-6A00-C821-99D4-BCF98844B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61773-100E-B7DC-F32A-4150A0C7C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349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1D35D-EBBF-BB4F-7263-8B2140E37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FA26D-873D-D9D2-2E7B-78518CC5BA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19BB7-E250-A4C1-F95C-14B3039AB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815B1-E652-8FC6-BEC1-FF468D5B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FE516-0EB2-9177-4084-E59963B3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113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F64B-5A77-87D6-06A6-4EBC4587C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1F070-D5F0-C6A6-2274-398C6B8CC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54704-E5EB-C519-40DA-D09B1993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86378-1B94-A0B5-960A-10871816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1FEC9-9A30-98A5-1298-45B34709B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93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8F0A9-DE2B-E679-317F-F7226E21C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372ED-65CD-4D0D-E613-A4AD0C3C0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808B6-13F0-AFDB-5B7F-0AA2E26B6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213BE-8DB2-9F53-0EC1-78B92419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AD34D-6E68-D3EA-9012-7A2C37445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1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BFE2F-1FC6-80A9-4F66-D305D0F69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68460-316B-6A99-1188-F0C740EBA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FCE444-78C9-B0E1-688D-FEE2BDB60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94CF96-418C-D1C9-0177-2BFAA82EB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96673-F90D-2126-A244-B5AD342DF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F6FB0-1C00-B6C8-5D5B-9CD7877B9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10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29EA2-23CA-C46B-6718-5BDCA343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F8EDE-4208-BB09-E322-599035F69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6568C-D2AA-1424-F386-B5A49E01E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5B0054-52C0-166B-95E2-79E12EA5E9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EC867B-67AE-CFC4-EDCE-02D34919E6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57CD17-003A-8BFF-FEDB-16D9F92D6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2B6B6-E239-B087-1203-BEA5DDFB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33EE1B-18BF-2E6A-1457-067818691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15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4C772-060C-2D3D-BF72-9CBDADCDE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DA1D0B-5747-4CF1-4C7B-BCFDE2DD4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DF3983-FCAB-1AAD-10DC-8C80741A1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0FBF80-4FFF-7A04-E32F-01CFB39B9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738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04A53D-6544-E546-3482-CBFE81DE0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00C3D5-A575-193B-98C0-7E329FD7F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691A4-C00B-7ED1-E22B-AEF8A205D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59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77C22-0F84-B3C8-55C4-8AAA23EF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31C79-E744-8D07-9B1D-A0A9E1175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AD682-F9CA-F665-9629-0563939EE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6CBE47-4D53-26FB-7329-7E383D7F0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1448E6-A285-F0DF-28BA-6D2EDEFF9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9A274-BA9D-21A8-79BB-9C68BBAEF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84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2F93-4A5C-E734-B192-CC86ECFC5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452CA4-A16E-602F-4237-76FC0BF0D6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783374-FAEC-F943-4B04-8E455DACE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575D6-DED2-368B-3E7E-5054A10B9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1187B3-AFA3-29CF-8F0F-45B5F67BE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8E415-18D2-DD59-65F1-6AB886E22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62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0C7E9E-2741-662E-1719-A75AD45F8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44115F-0763-DB41-C172-C148D4DDC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EAC85-F482-6454-4033-557E8B1B35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DAC34-FDA0-49A2-B8C0-28ED39311F9E}" type="datetimeFigureOut">
              <a:rPr lang="en-US" smtClean="0"/>
              <a:t>11/26/25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37F9A-00F6-B9A3-831A-D4FADC875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29016-F6E8-8466-B879-8314AD146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29B88-60EA-4AA1-82B1-D674C443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82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hafatt:5011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ces.dk/data/data-portals/Pages/acoustic.asp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acoustic@ices.d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7940BB-FBC4-492E-BD92-3B7B914D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A453A-3265-76BE-9B30-FF7F42B52F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3988" y="320041"/>
            <a:ext cx="6707084" cy="3892668"/>
          </a:xfrm>
        </p:spPr>
        <p:txBody>
          <a:bodyPr>
            <a:normAutofit/>
          </a:bodyPr>
          <a:lstStyle/>
          <a:p>
            <a:pPr algn="l"/>
            <a:br>
              <a:rPr lang="is-IS" sz="6100" dirty="0"/>
            </a:br>
            <a:r>
              <a:rPr lang="en-US" sz="6100" dirty="0"/>
              <a:t>Working with sonar data and ICES metadata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A5393D-6CA4-3F20-79D5-E8E6BCD065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53699" y="4631161"/>
            <a:ext cx="6707366" cy="1569486"/>
          </a:xfrm>
        </p:spPr>
        <p:txBody>
          <a:bodyPr>
            <a:normAutofit/>
          </a:bodyPr>
          <a:lstStyle/>
          <a:p>
            <a:pPr algn="l"/>
            <a:r>
              <a:rPr lang="is-IS" dirty="0"/>
              <a:t>Sigurvin Bjarnason</a:t>
            </a:r>
          </a:p>
          <a:p>
            <a:pPr algn="l"/>
            <a:r>
              <a:rPr lang="is-IS" dirty="0"/>
              <a:t>Acoustic talk December 2025</a:t>
            </a:r>
          </a:p>
        </p:txBody>
      </p:sp>
      <p:pic>
        <p:nvPicPr>
          <p:cNvPr id="8" name="Graphic 7" descr="Fish">
            <a:extLst>
              <a:ext uri="{FF2B5EF4-FFF2-40B4-BE49-F238E27FC236}">
                <a16:creationId xmlns:a16="http://schemas.microsoft.com/office/drawing/2014/main" id="{B733A3AB-5E70-837A-018A-392A37B9B0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040" y="1226248"/>
            <a:ext cx="4087368" cy="4087368"/>
          </a:xfrm>
          <a:prstGeom prst="rect">
            <a:avLst/>
          </a:prstGeom>
        </p:spPr>
      </p:pic>
      <p:sp>
        <p:nvSpPr>
          <p:cNvPr id="2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53987" y="4409267"/>
            <a:ext cx="4243589" cy="27432"/>
          </a:xfrm>
          <a:custGeom>
            <a:avLst/>
            <a:gdLst>
              <a:gd name="csX0" fmla="*/ 0 w 4243589"/>
              <a:gd name="csY0" fmla="*/ 0 h 27432"/>
              <a:gd name="csX1" fmla="*/ 563791 w 4243589"/>
              <a:gd name="csY1" fmla="*/ 0 h 27432"/>
              <a:gd name="csX2" fmla="*/ 1042710 w 4243589"/>
              <a:gd name="csY2" fmla="*/ 0 h 27432"/>
              <a:gd name="csX3" fmla="*/ 1564066 w 4243589"/>
              <a:gd name="csY3" fmla="*/ 0 h 27432"/>
              <a:gd name="csX4" fmla="*/ 2212729 w 4243589"/>
              <a:gd name="csY4" fmla="*/ 0 h 27432"/>
              <a:gd name="csX5" fmla="*/ 2776520 w 4243589"/>
              <a:gd name="csY5" fmla="*/ 0 h 27432"/>
              <a:gd name="csX6" fmla="*/ 3297875 w 4243589"/>
              <a:gd name="csY6" fmla="*/ 0 h 27432"/>
              <a:gd name="csX7" fmla="*/ 4243589 w 4243589"/>
              <a:gd name="csY7" fmla="*/ 0 h 27432"/>
              <a:gd name="csX8" fmla="*/ 4243589 w 4243589"/>
              <a:gd name="csY8" fmla="*/ 27432 h 27432"/>
              <a:gd name="csX9" fmla="*/ 3637362 w 4243589"/>
              <a:gd name="csY9" fmla="*/ 27432 h 27432"/>
              <a:gd name="csX10" fmla="*/ 3116007 w 4243589"/>
              <a:gd name="csY10" fmla="*/ 27432 h 27432"/>
              <a:gd name="csX11" fmla="*/ 2424908 w 4243589"/>
              <a:gd name="csY11" fmla="*/ 27432 h 27432"/>
              <a:gd name="csX12" fmla="*/ 1861117 w 4243589"/>
              <a:gd name="csY12" fmla="*/ 27432 h 27432"/>
              <a:gd name="csX13" fmla="*/ 1382198 w 4243589"/>
              <a:gd name="csY13" fmla="*/ 27432 h 27432"/>
              <a:gd name="csX14" fmla="*/ 733535 w 4243589"/>
              <a:gd name="csY14" fmla="*/ 27432 h 27432"/>
              <a:gd name="csX15" fmla="*/ 0 w 4243589"/>
              <a:gd name="csY15" fmla="*/ 27432 h 27432"/>
              <a:gd name="csX16" fmla="*/ 0 w 4243589"/>
              <a:gd name="csY16" fmla="*/ 0 h 274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702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25E93-EDCD-53DA-F579-3B0656A3E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(future?) Hafró database? Discussions</a:t>
            </a:r>
            <a:r>
              <a:rPr lang="is-IS" dirty="0"/>
              <a:t>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16D50-C4AD-C9CF-6A7E-74D64B432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metadata „head“ to the ListUserfile25 will not be a requirement</a:t>
            </a:r>
          </a:p>
          <a:p>
            <a:r>
              <a:rPr lang="en-US" dirty="0"/>
              <a:t>Recommendation : Fill in the metadata for all surveys and </a:t>
            </a:r>
            <a:r>
              <a:rPr lang="en-US" u="sng" dirty="0"/>
              <a:t>generate all reports!</a:t>
            </a:r>
          </a:p>
          <a:p>
            <a:r>
              <a:rPr lang="en-US" dirty="0"/>
              <a:t>However, using „homemade“ keys:</a:t>
            </a:r>
          </a:p>
          <a:p>
            <a:pPr lvl="1"/>
            <a:r>
              <a:rPr lang="en-US" dirty="0"/>
              <a:t>Platform (Already for </a:t>
            </a:r>
            <a:r>
              <a:rPr lang="en-US" dirty="0" err="1"/>
              <a:t>Arni</a:t>
            </a:r>
            <a:r>
              <a:rPr lang="en-US" dirty="0"/>
              <a:t> and Bjarni, what about rentals?)</a:t>
            </a:r>
          </a:p>
          <a:p>
            <a:pPr lvl="1"/>
            <a:r>
              <a:rPr lang="en-US" dirty="0"/>
              <a:t>Survey (International surveys have keys, what about ISSH, capelin and more?)</a:t>
            </a:r>
          </a:p>
          <a:p>
            <a:pPr lvl="1"/>
            <a:r>
              <a:rPr lang="en-US" dirty="0"/>
              <a:t>Organization (might skip, but we have a partnership with Greenland?)</a:t>
            </a:r>
          </a:p>
          <a:p>
            <a:pPr lvl="1"/>
            <a:endParaRPr lang="en-US" dirty="0"/>
          </a:p>
          <a:p>
            <a:pPr lvl="1"/>
            <a:r>
              <a:rPr lang="en-US" dirty="0">
                <a:hlinkClick r:id="rId3" tooltip="http://hafatt:5011/"/>
              </a:rPr>
              <a:t>http://hafatt:5011/</a:t>
            </a:r>
            <a:endParaRPr lang="en-US" dirty="0"/>
          </a:p>
          <a:p>
            <a:pPr lvl="1"/>
            <a:endParaRPr lang="en-US" dirty="0"/>
          </a:p>
          <a:p>
            <a:pPr marL="914400" lvl="2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247234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553F0-6CD3-8539-54B6-8CF6E4C4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E6ED1-2D05-722E-3990-C639147E6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B3D745-967B-FFC4-E6F0-8EB608E976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321" t="6843" r="3936" b="8560"/>
          <a:stretch>
            <a:fillRect/>
          </a:stretch>
        </p:blipFill>
        <p:spPr>
          <a:xfrm>
            <a:off x="1261280" y="681037"/>
            <a:ext cx="9193555" cy="504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271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1206B-1F53-B7E8-9B46-B3EF53A94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/>
              <a:t>	</a:t>
            </a:r>
            <a:endParaRPr lang="en-US" dirty="0"/>
          </a:p>
        </p:txBody>
      </p:sp>
      <p:pic>
        <p:nvPicPr>
          <p:cNvPr id="5" name="Picture 4" descr="A boat on the water&#10;&#10;AI-generated content may be incorrect.">
            <a:extLst>
              <a:ext uri="{FF2B5EF4-FFF2-40B4-BE49-F238E27FC236}">
                <a16:creationId xmlns:a16="http://schemas.microsoft.com/office/drawing/2014/main" id="{8A79DD01-CD82-E8DF-1EB1-AB485312A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471" y="-1386349"/>
            <a:ext cx="12555794" cy="86941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B4E3F0-43B4-BFD8-C196-83F2DA38ED77}"/>
              </a:ext>
            </a:extLst>
          </p:cNvPr>
          <p:cNvSpPr txBox="1"/>
          <p:nvPr/>
        </p:nvSpPr>
        <p:spPr>
          <a:xfrm>
            <a:off x="6403734" y="41959"/>
            <a:ext cx="4159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3600" dirty="0"/>
              <a:t>Takk fyrir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45977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A334DA5-54DD-D697-9287-2EC87392B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281" y="396875"/>
            <a:ext cx="6002110" cy="1495425"/>
          </a:xfrm>
        </p:spPr>
        <p:txBody>
          <a:bodyPr>
            <a:normAutofit/>
          </a:bodyPr>
          <a:lstStyle/>
          <a:p>
            <a:r>
              <a:rPr lang="en-US" dirty="0"/>
              <a:t>Sonar/ </a:t>
            </a:r>
            <a:r>
              <a:rPr lang="en-US" dirty="0" err="1"/>
              <a:t>Astic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44C6C06-5449-FCED-C84D-873F42818F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35"/>
          <a:stretch>
            <a:fillRect/>
          </a:stretch>
        </p:blipFill>
        <p:spPr bwMode="auto">
          <a:xfrm>
            <a:off x="7199440" y="10"/>
            <a:ext cx="4992560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92106734-B042-B6E7-27C6-4BAF1CBC89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4FE096B-65BB-0D35-82A8-18F1D0D5F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0589" cy="4351338"/>
          </a:xfrm>
        </p:spPr>
        <p:txBody>
          <a:bodyPr>
            <a:normAutofit lnSpcReduction="10000"/>
          </a:bodyPr>
          <a:lstStyle/>
          <a:p>
            <a:r>
              <a:rPr lang="en-US" sz="3200" b="1" dirty="0"/>
              <a:t>What is sonar?</a:t>
            </a:r>
          </a:p>
          <a:p>
            <a:pPr lvl="1"/>
            <a:r>
              <a:rPr lang="en-US" sz="2800" dirty="0"/>
              <a:t>Sonar is a tool that uses </a:t>
            </a:r>
            <a:r>
              <a:rPr lang="en-US" sz="2800" b="1" dirty="0"/>
              <a:t>sound waves</a:t>
            </a:r>
            <a:r>
              <a:rPr lang="en-US" sz="2800" dirty="0"/>
              <a:t> to “see” underwater.</a:t>
            </a:r>
          </a:p>
          <a:p>
            <a:pPr lvl="1"/>
            <a:r>
              <a:rPr lang="en-US" sz="2800" dirty="0"/>
              <a:t>It works similar to how bats use echolocation or how medical ultrasound works.</a:t>
            </a:r>
          </a:p>
          <a:p>
            <a:pPr lvl="1"/>
            <a:r>
              <a:rPr lang="en-US" sz="2800" dirty="0"/>
              <a:t>Works the same way as the EK80/ES80- and causes interference</a:t>
            </a:r>
          </a:p>
          <a:p>
            <a:pPr lvl="1"/>
            <a:r>
              <a:rPr lang="en-US" sz="2800" dirty="0"/>
              <a:t>It helps vessels detect </a:t>
            </a:r>
            <a:r>
              <a:rPr lang="en-US" sz="2800" b="1" dirty="0"/>
              <a:t>fish, schools, obstacles, and the seabed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6466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8B4C46-FFB7-90AE-070A-A6CEB8776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ST90/SU90/MF90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39BAB6A-E2FA-1059-050C-1E7A7C6795A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45028" y="3017522"/>
            <a:ext cx="9941319" cy="31246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omnidirectional sonar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— it scans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360° around the vessel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, not just below it.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It shows what is happening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far ahead of the vessel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(several hundred meters).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sz="2000" b="1"/>
              <a:t>ST90 Long-range 14-24 kHz fish-finding omnidirectional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SU90 </a:t>
            </a:r>
            <a:r>
              <a:rPr lang="en-US" sz="2000" b="1"/>
              <a:t>Long-range 20-30 kHz fish-finding omnidirectional sonar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sz="2000" b="1"/>
              <a:t>MF90 Medium-frequency omnidirectional fish-finding sonar ()</a:t>
            </a:r>
            <a:r>
              <a:rPr lang="en-US" sz="2000"/>
              <a:t> 75 to 85 kHz.</a:t>
            </a:r>
            <a:r>
              <a:rPr lang="en-US" sz="2000" b="1"/>
              <a:t>)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can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tilt the beam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so you can look at different depths.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produces a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real-time “live view”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of fish schools moving around the vessel.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is widely used in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pelagic fisheries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(herring, mackerel, capelin).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10">
            <a:extLst>
              <a:ext uri="{FF2B5EF4-FFF2-40B4-BE49-F238E27FC236}">
                <a16:creationId xmlns:a16="http://schemas.microsoft.com/office/drawing/2014/main" id="{7DEA8116-C85C-DA67-3FC1-04EF08306E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30" t="40714" r="-60" b="20306"/>
          <a:stretch>
            <a:fillRect/>
          </a:stretch>
        </p:blipFill>
        <p:spPr>
          <a:xfrm>
            <a:off x="7592871" y="372686"/>
            <a:ext cx="3569863" cy="196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01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45413-BA8A-B685-2B8D-5AB3053F3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is-IS" sz="5400"/>
              <a:t>Sonar data for fisheries managment	</a:t>
            </a:r>
            <a:endParaRPr lang="en-US" sz="540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6BACD-23E0-F0B5-6C12-7748FBE29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 dirty="0"/>
              <a:t>Have been used to:</a:t>
            </a:r>
          </a:p>
          <a:p>
            <a:pPr lvl="1"/>
            <a:r>
              <a:rPr lang="en-US" sz="2200" b="1" i="1" dirty="0"/>
              <a:t>Detect migration patterns </a:t>
            </a:r>
            <a:r>
              <a:rPr lang="en-US" sz="2200" dirty="0"/>
              <a:t>(Hafsteinsson and </a:t>
            </a:r>
            <a:r>
              <a:rPr lang="en-US" sz="2200" dirty="0" err="1"/>
              <a:t>Misund</a:t>
            </a:r>
            <a:r>
              <a:rPr lang="en-US" sz="2200" dirty="0"/>
              <a:t>, 1995; </a:t>
            </a:r>
            <a:r>
              <a:rPr lang="en-US" sz="2200" dirty="0" err="1"/>
              <a:t>Trygonis</a:t>
            </a:r>
            <a:r>
              <a:rPr lang="en-US" sz="2200" dirty="0"/>
              <a:t> et al., 2009; </a:t>
            </a:r>
            <a:r>
              <a:rPr lang="en-US" sz="2200" dirty="0" err="1"/>
              <a:t>Peraltilla</a:t>
            </a:r>
            <a:r>
              <a:rPr lang="en-US" sz="2200" dirty="0"/>
              <a:t> and Bertrand, 2014)</a:t>
            </a:r>
          </a:p>
          <a:p>
            <a:pPr lvl="1"/>
            <a:r>
              <a:rPr lang="en-US" sz="2200" b="1" i="1" dirty="0"/>
              <a:t>Map schooling fish near the surface </a:t>
            </a:r>
            <a:r>
              <a:rPr lang="en-US" sz="2200" dirty="0"/>
              <a:t>(</a:t>
            </a:r>
            <a:r>
              <a:rPr lang="en-US" sz="2200" dirty="0" err="1"/>
              <a:t>Misund</a:t>
            </a:r>
            <a:r>
              <a:rPr lang="en-US" sz="2200" dirty="0"/>
              <a:t> et al., 1996a)</a:t>
            </a:r>
          </a:p>
          <a:p>
            <a:pPr lvl="1"/>
            <a:r>
              <a:rPr lang="en-US" sz="2200" b="1" i="1" dirty="0"/>
              <a:t>Detect fish avoidance reactions </a:t>
            </a:r>
            <a:r>
              <a:rPr lang="en-US" sz="2200" dirty="0"/>
              <a:t>(</a:t>
            </a:r>
            <a:r>
              <a:rPr lang="en-US" sz="2200" dirty="0" err="1"/>
              <a:t>Misund</a:t>
            </a:r>
            <a:r>
              <a:rPr lang="en-US" sz="2200" dirty="0"/>
              <a:t> et al., 1996b; Soria et al., 1996; Pe</a:t>
            </a:r>
            <a:r>
              <a:rPr lang="en-US" sz="2200" b="0" i="0" dirty="0">
                <a:effectLst/>
                <a:latin typeface="Source Sans Pro" panose="020B0503030403020204" pitchFamily="34" charset="0"/>
              </a:rPr>
              <a:t>ña</a:t>
            </a:r>
            <a:r>
              <a:rPr lang="en-US" sz="2200" dirty="0"/>
              <a:t> et al., 2013)</a:t>
            </a:r>
          </a:p>
          <a:p>
            <a:pPr lvl="1"/>
            <a:r>
              <a:rPr lang="en-US" sz="2200" b="1" i="1" dirty="0"/>
              <a:t>Evaluate single school size and fish abundance </a:t>
            </a:r>
            <a:r>
              <a:rPr lang="en-US" sz="2200" dirty="0"/>
              <a:t>(</a:t>
            </a:r>
            <a:r>
              <a:rPr lang="en-US" sz="2200" dirty="0" err="1"/>
              <a:t>Misund</a:t>
            </a:r>
            <a:r>
              <a:rPr lang="en-US" sz="2200" dirty="0"/>
              <a:t>, 1993; Tang et al., 2006; </a:t>
            </a:r>
            <a:r>
              <a:rPr lang="en-US" sz="2200" dirty="0" err="1"/>
              <a:t>Nishimori</a:t>
            </a:r>
            <a:r>
              <a:rPr lang="en-US" sz="2200" dirty="0"/>
              <a:t> et al., 2009; </a:t>
            </a:r>
            <a:r>
              <a:rPr lang="en-US" sz="2200" dirty="0" err="1"/>
              <a:t>Tenningen</a:t>
            </a:r>
            <a:r>
              <a:rPr lang="en-US" sz="2200" dirty="0"/>
              <a:t> et al., 2015)</a:t>
            </a:r>
          </a:p>
          <a:p>
            <a:endParaRPr lang="en-US" sz="2200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3AD4BA7-DB28-DFCB-4723-DEEA8B0B83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7" r="25814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117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0">
            <a:extLst>
              <a:ext uri="{FF2B5EF4-FFF2-40B4-BE49-F238E27FC236}">
                <a16:creationId xmlns:a16="http://schemas.microsoft.com/office/drawing/2014/main" id="{8F1A517B-343E-FFBB-9B0E-9719241CAA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30" t="40714" r="-60" b="20306"/>
          <a:stretch>
            <a:fillRect/>
          </a:stretch>
        </p:blipFill>
        <p:spPr>
          <a:xfrm>
            <a:off x="920250" y="365125"/>
            <a:ext cx="10351499" cy="56992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EC2359-842C-709C-435F-47AB1F9C2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can be used in LSSS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792A2-F615-665A-FCCA-DEBB710EA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/>
            <a:r>
              <a:rPr lang="en-US" dirty="0">
                <a:solidFill>
                  <a:schemeClr val="bg1"/>
                </a:solidFill>
              </a:rPr>
              <a:t>“Processing system for omnidirectional fisheries sonar” (PROFOS)</a:t>
            </a:r>
          </a:p>
          <a:p>
            <a:pPr marL="457200" indent="-457200"/>
            <a:r>
              <a:rPr lang="en-US" dirty="0">
                <a:solidFill>
                  <a:schemeClr val="bg1"/>
                </a:solidFill>
              </a:rPr>
              <a:t>Working with data from the SU90 sonar</a:t>
            </a:r>
          </a:p>
          <a:p>
            <a:pPr marL="457200" indent="-457200"/>
            <a:r>
              <a:rPr lang="en-US" dirty="0">
                <a:solidFill>
                  <a:schemeClr val="bg1"/>
                </a:solidFill>
              </a:rPr>
              <a:t>We have recordings from capelin and herring cruises – needs work/time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25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CD9700-CFE6-D5D4-E37D-F8DF5CF06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What is metadata?</a:t>
            </a:r>
            <a:r>
              <a:rPr lang="is-IS" sz="4800" dirty="0"/>
              <a:t>	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9370C-CEE0-EF1C-577C-3FB2E4A60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r>
              <a:rPr lang="pt-BR" sz="2400" b="0" i="0" dirty="0" err="1">
                <a:effectLst/>
                <a:latin typeface="Noto Serif" panose="020F0502020204030204" pitchFamily="18" charset="0"/>
              </a:rPr>
              <a:t>Metadata</a:t>
            </a:r>
            <a:r>
              <a:rPr lang="pt-BR" sz="2400" b="0" i="0" dirty="0">
                <a:effectLst/>
                <a:latin typeface="Noto Serif" panose="020F0502020204030204" pitchFamily="18" charset="0"/>
              </a:rPr>
              <a:t> </a:t>
            </a:r>
            <a:r>
              <a:rPr lang="pt-BR" sz="2400" b="0" i="0" dirty="0" err="1">
                <a:effectLst/>
                <a:latin typeface="Noto Serif" panose="020F0502020204030204" pitchFamily="18" charset="0"/>
              </a:rPr>
              <a:t>is</a:t>
            </a:r>
            <a:r>
              <a:rPr lang="pt-BR" sz="2400" b="0" i="0" dirty="0">
                <a:effectLst/>
                <a:latin typeface="Noto Serif" panose="020F0502020204030204" pitchFamily="18" charset="0"/>
              </a:rPr>
              <a:t> data, </a:t>
            </a:r>
            <a:r>
              <a:rPr lang="en-AU" sz="2400" b="0" i="0" noProof="0" dirty="0">
                <a:effectLst/>
                <a:latin typeface="Noto Serif" panose="020F0502020204030204" pitchFamily="18" charset="0"/>
              </a:rPr>
              <a:t>describing</a:t>
            </a:r>
            <a:r>
              <a:rPr lang="pt-BR" sz="2400" b="0" i="0" dirty="0">
                <a:effectLst/>
                <a:latin typeface="Noto Serif" panose="020F0502020204030204" pitchFamily="18" charset="0"/>
              </a:rPr>
              <a:t> data</a:t>
            </a:r>
          </a:p>
          <a:p>
            <a:r>
              <a:rPr lang="en-US" sz="2400" b="0" i="0" dirty="0">
                <a:effectLst/>
                <a:latin typeface="Noto Serif" panose="02020600060500020200" pitchFamily="18" charset="0"/>
              </a:rPr>
              <a:t> Should allow potential users to determine the fitness for their purposes of that data from the metadata alone, without having to access the actual data.</a:t>
            </a:r>
            <a:r>
              <a:rPr lang="pt-BR" sz="2400" dirty="0">
                <a:latin typeface="Noto Serif" panose="020F0502020204030204" pitchFamily="18" charset="0"/>
              </a:rPr>
              <a:t>	</a:t>
            </a:r>
            <a:endParaRPr lang="en-US" sz="24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352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7EEE9-7D0D-75C2-FED1-CD943EACA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b="1" dirty="0"/>
              <a:t>Ensuring data quality and transparency</a:t>
            </a:r>
            <a:br>
              <a:rPr lang="en-US" sz="4800" b="1" dirty="0"/>
            </a:b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BEBB2-8458-A08A-E6C8-2CEC3ED80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r>
              <a:rPr lang="en-US" sz="2200" dirty="0"/>
              <a:t>Metadata describes </a:t>
            </a:r>
            <a:r>
              <a:rPr lang="en-US" sz="2200" b="1" dirty="0"/>
              <a:t>how</a:t>
            </a:r>
            <a:r>
              <a:rPr lang="en-US" sz="2200" dirty="0"/>
              <a:t> the data was collected:</a:t>
            </a:r>
          </a:p>
          <a:p>
            <a:r>
              <a:rPr lang="en-US" sz="2200" dirty="0"/>
              <a:t>Vessel name, platform type, nationality</a:t>
            </a:r>
          </a:p>
          <a:p>
            <a:r>
              <a:rPr lang="en-US" sz="2200" dirty="0"/>
              <a:t>Equipment used (echosounder type, frequency, transducers)</a:t>
            </a:r>
          </a:p>
          <a:p>
            <a:r>
              <a:rPr lang="en-US" sz="2200" dirty="0"/>
              <a:t>Calibration settings</a:t>
            </a:r>
          </a:p>
          <a:p>
            <a:r>
              <a:rPr lang="en-US" sz="2200" dirty="0"/>
              <a:t>Cruise dates and protocols</a:t>
            </a:r>
          </a:p>
          <a:p>
            <a:pPr marL="0" indent="0">
              <a:buNone/>
            </a:pPr>
            <a:endParaRPr lang="en-US" sz="22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154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1EFCB9-1248-CE4F-D238-5B97E1920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ICES Metadata	in LSSS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8E2A28B-06F2-D4AF-7797-63C4585CC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7298" y="1675227"/>
            <a:ext cx="813740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70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EFCB9-1248-CE4F-D238-5B97E1920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/>
              <a:t>ICES </a:t>
            </a:r>
            <a:r>
              <a:rPr lang="is-IS" dirty="0" err="1"/>
              <a:t>Metadata</a:t>
            </a:r>
            <a:r>
              <a:rPr lang="is-IS" dirty="0"/>
              <a:t>	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4E71783-334B-404D-DC15-1C956C17FE1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28750" y="3035459"/>
          <a:ext cx="9334499" cy="1215390"/>
        </p:xfrm>
        <a:graphic>
          <a:graphicData uri="http://schemas.openxmlformats.org/drawingml/2006/table">
            <a:tbl>
              <a:tblPr/>
              <a:tblGrid>
                <a:gridCol w="888610">
                  <a:extLst>
                    <a:ext uri="{9D8B030D-6E8A-4147-A177-3AD203B41FA5}">
                      <a16:colId xmlns:a16="http://schemas.microsoft.com/office/drawing/2014/main" val="800192902"/>
                    </a:ext>
                  </a:extLst>
                </a:gridCol>
                <a:gridCol w="2522059">
                  <a:extLst>
                    <a:ext uri="{9D8B030D-6E8A-4147-A177-3AD203B41FA5}">
                      <a16:colId xmlns:a16="http://schemas.microsoft.com/office/drawing/2014/main" val="664761089"/>
                    </a:ext>
                  </a:extLst>
                </a:gridCol>
                <a:gridCol w="1268083">
                  <a:extLst>
                    <a:ext uri="{9D8B030D-6E8A-4147-A177-3AD203B41FA5}">
                      <a16:colId xmlns:a16="http://schemas.microsoft.com/office/drawing/2014/main" val="3279956621"/>
                    </a:ext>
                  </a:extLst>
                </a:gridCol>
                <a:gridCol w="819509">
                  <a:extLst>
                    <a:ext uri="{9D8B030D-6E8A-4147-A177-3AD203B41FA5}">
                      <a16:colId xmlns:a16="http://schemas.microsoft.com/office/drawing/2014/main" val="3083894585"/>
                    </a:ext>
                  </a:extLst>
                </a:gridCol>
                <a:gridCol w="1613140">
                  <a:extLst>
                    <a:ext uri="{9D8B030D-6E8A-4147-A177-3AD203B41FA5}">
                      <a16:colId xmlns:a16="http://schemas.microsoft.com/office/drawing/2014/main" val="2019946692"/>
                    </a:ext>
                  </a:extLst>
                </a:gridCol>
                <a:gridCol w="2223098">
                  <a:extLst>
                    <a:ext uri="{9D8B030D-6E8A-4147-A177-3AD203B41FA5}">
                      <a16:colId xmlns:a16="http://schemas.microsoft.com/office/drawing/2014/main" val="3535786660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Code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    Code type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    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Created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Modified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1928577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ctr" fontAlgn="base"/>
                      <a:r>
                        <a:rPr lang="en-US" b="0">
                          <a:solidFill>
                            <a:srgbClr val="2B95A0"/>
                          </a:solidFill>
                          <a:effectLst/>
                          <a:latin typeface="inherit"/>
                        </a:rPr>
                        <a:t>46AS</a:t>
                      </a:r>
                      <a:endParaRPr lang="en-US">
                        <a:effectLst/>
                      </a:endParaRP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ARNI</a:t>
                      </a:r>
                      <a:r>
                        <a:rPr lang="en-US" dirty="0">
                          <a:effectLst/>
                        </a:rPr>
                        <a:t> FRIDRIKSSON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2E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ase"/>
                      <a:r>
                        <a:rPr lang="en-US" b="0" dirty="0">
                          <a:solidFill>
                            <a:srgbClr val="2B95A0"/>
                          </a:solidFill>
                          <a:effectLst/>
                          <a:latin typeface="inherit"/>
                        </a:rPr>
                        <a:t>SHIPC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2E2"/>
                    </a:solidFill>
                  </a:tcPr>
                </a:tc>
                <a:tc hMerge="1"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False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2014-02-04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2021-05-25</a:t>
                      </a:r>
                    </a:p>
                  </a:txBody>
                  <a:tcPr marL="47625" marR="4762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2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8121705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ctr" fontAlgn="base"/>
                      <a:r>
                        <a:rPr lang="en-US" b="0">
                          <a:solidFill>
                            <a:srgbClr val="2B95A0"/>
                          </a:solidFill>
                          <a:effectLst/>
                          <a:latin typeface="inherit"/>
                        </a:rPr>
                        <a:t>46BS</a:t>
                      </a:r>
                      <a:endParaRPr lang="en-US">
                        <a:effectLst/>
                      </a:endParaRPr>
                    </a:p>
                  </a:txBody>
                  <a:tcPr marL="47625" marR="47625" marT="47625" marB="476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BJ</a:t>
                      </a:r>
                      <a:r>
                        <a:rPr lang="en-US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ARNI</a:t>
                      </a:r>
                      <a:r>
                        <a:rPr lang="en-US" dirty="0">
                          <a:effectLst/>
                        </a:rPr>
                        <a:t> SAEMUNDSSON</a:t>
                      </a:r>
                    </a:p>
                  </a:txBody>
                  <a:tcPr marL="47625" marR="47625" marT="47625" marB="476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ase"/>
                      <a:r>
                        <a:rPr lang="en-US" b="0" dirty="0">
                          <a:solidFill>
                            <a:srgbClr val="2B95A0"/>
                          </a:solidFill>
                          <a:effectLst/>
                          <a:latin typeface="inherit"/>
                        </a:rPr>
                        <a:t>SHIPC</a:t>
                      </a:r>
                    </a:p>
                  </a:txBody>
                  <a:tcPr marL="47625" marR="47625" marT="47625" marB="476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False</a:t>
                      </a:r>
                    </a:p>
                  </a:txBody>
                  <a:tcPr marL="47625" marR="47625" marT="47625" marB="476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2006-12-21</a:t>
                      </a:r>
                    </a:p>
                  </a:txBody>
                  <a:tcPr marL="47625" marR="47625" marT="47625" marB="476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2020-09-30</a:t>
                      </a:r>
                    </a:p>
                  </a:txBody>
                  <a:tcPr marL="47625" marR="47625" marT="47625" marB="476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92800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D927E7B-9663-9F5D-D956-BCED7CD57352}"/>
              </a:ext>
            </a:extLst>
          </p:cNvPr>
          <p:cNvSpPr txBox="1"/>
          <p:nvPr/>
        </p:nvSpPr>
        <p:spPr>
          <a:xfrm>
            <a:off x="1191862" y="1690688"/>
            <a:ext cx="10308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https://www.ices.dk/data/data-portals/Pages/acoustic.aspx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35577E-15D7-754F-95FE-B24016E9C49B}"/>
              </a:ext>
            </a:extLst>
          </p:cNvPr>
          <p:cNvSpPr txBox="1"/>
          <p:nvPr/>
        </p:nvSpPr>
        <p:spPr>
          <a:xfrm>
            <a:off x="1428750" y="5093368"/>
            <a:ext cx="8301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ICES metadata is essential for uploading into ICES acoustic database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not there, you can contact </a:t>
            </a:r>
            <a:r>
              <a:rPr lang="en-US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acoustic@ices.dk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to add the necessary info.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320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8799</TotalTime>
  <Words>631</Words>
  <Application>Microsoft Macintosh PowerPoint</Application>
  <PresentationFormat>Widescreen</PresentationFormat>
  <Paragraphs>87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inherit</vt:lpstr>
      <vt:lpstr>Noto Serif</vt:lpstr>
      <vt:lpstr>Source Sans Pro</vt:lpstr>
      <vt:lpstr>Office Theme</vt:lpstr>
      <vt:lpstr> Working with sonar data and ICES metadata</vt:lpstr>
      <vt:lpstr>Sonar/ Astic</vt:lpstr>
      <vt:lpstr>ST90/SU90/MF90</vt:lpstr>
      <vt:lpstr>Sonar data for fisheries managment </vt:lpstr>
      <vt:lpstr>Data can be used in LSSS</vt:lpstr>
      <vt:lpstr>What is metadata? </vt:lpstr>
      <vt:lpstr>Ensuring data quality and transparency </vt:lpstr>
      <vt:lpstr>ICES Metadata in LSSS</vt:lpstr>
      <vt:lpstr>ICES Metadata </vt:lpstr>
      <vt:lpstr>What about (future?) Hafró database? Discussions </vt:lpstr>
      <vt:lpstr>PowerPoint Presentation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with sonar data and ICES metadata</dc:title>
  <dc:creator>Sigurvin Bjarnason - HAFRO</dc:creator>
  <cp:lastModifiedBy>Sigurvin Bjarnason - HAFRO</cp:lastModifiedBy>
  <cp:revision>3</cp:revision>
  <dcterms:created xsi:type="dcterms:W3CDTF">2023-10-20T10:46:43Z</dcterms:created>
  <dcterms:modified xsi:type="dcterms:W3CDTF">2025-12-02T15:13:54Z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c80478f-11da-4717-908f-ce13ec08de93_Enabled">
    <vt:lpwstr>true</vt:lpwstr>
  </property>
  <property fmtid="{D5CDD505-2E9C-101B-9397-08002B2CF9AE}" pid="3" name="MSIP_Label_dc80478f-11da-4717-908f-ce13ec08de93_SetDate">
    <vt:lpwstr>2025-12-02T14:09:53Z</vt:lpwstr>
  </property>
  <property fmtid="{D5CDD505-2E9C-101B-9397-08002B2CF9AE}" pid="4" name="MSIP_Label_dc80478f-11da-4717-908f-ce13ec08de93_Method">
    <vt:lpwstr>Standard</vt:lpwstr>
  </property>
  <property fmtid="{D5CDD505-2E9C-101B-9397-08002B2CF9AE}" pid="5" name="MSIP_Label_dc80478f-11da-4717-908f-ce13ec08de93_Name">
    <vt:lpwstr>Varin</vt:lpwstr>
  </property>
  <property fmtid="{D5CDD505-2E9C-101B-9397-08002B2CF9AE}" pid="6" name="MSIP_Label_dc80478f-11da-4717-908f-ce13ec08de93_SiteId">
    <vt:lpwstr>764a306d-0a68-45ad-9f07-6f1804447cd4</vt:lpwstr>
  </property>
  <property fmtid="{D5CDD505-2E9C-101B-9397-08002B2CF9AE}" pid="7" name="MSIP_Label_dc80478f-11da-4717-908f-ce13ec08de93_ActionId">
    <vt:lpwstr>f1c5d2f7-28ba-4011-a8e7-13041a2f7b39</vt:lpwstr>
  </property>
  <property fmtid="{D5CDD505-2E9C-101B-9397-08002B2CF9AE}" pid="8" name="MSIP_Label_dc80478f-11da-4717-908f-ce13ec08de93_ContentBits">
    <vt:lpwstr>0</vt:lpwstr>
  </property>
  <property fmtid="{D5CDD505-2E9C-101B-9397-08002B2CF9AE}" pid="9" name="MSIP_Label_dc80478f-11da-4717-908f-ce13ec08de93_Tag">
    <vt:lpwstr>50, 3, 0, 1</vt:lpwstr>
  </property>
</Properties>
</file>

<file path=docProps/thumbnail.jpeg>
</file>